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5"/>
  </p:notesMasterIdLst>
  <p:sldIdLst>
    <p:sldId id="258" r:id="rId2"/>
    <p:sldId id="269" r:id="rId3"/>
    <p:sldId id="260" r:id="rId4"/>
    <p:sldId id="259" r:id="rId5"/>
    <p:sldId id="262" r:id="rId6"/>
    <p:sldId id="264" r:id="rId7"/>
    <p:sldId id="261" r:id="rId8"/>
    <p:sldId id="277" r:id="rId9"/>
    <p:sldId id="273" r:id="rId10"/>
    <p:sldId id="274" r:id="rId11"/>
    <p:sldId id="275" r:id="rId12"/>
    <p:sldId id="276" r:id="rId13"/>
    <p:sldId id="26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069C6-B29F-43DC-8DE2-B5922E775A72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8DC9A-8EB6-4EF9-AE9F-9BCC222CF2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120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8DC9A-8EB6-4EF9-AE9F-9BCC222CF2D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165EA2B-C95A-4E2B-808D-433EC94715AF}" type="datetimeFigureOut">
              <a:rPr lang="ru-RU" smtClean="0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7AE931C-AC4B-4DB1-B30E-383738CD4A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42472CD-D3B3-4B8A-8895-49CBC443ACD3}" type="datetimeFigureOut">
              <a:rPr lang="ru-RU" smtClean="0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3636AEF-14E1-480D-9407-A1BE86AC01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10F3DBE1-FF09-4EAA-A1AC-24490B3911E6}" type="datetimeFigureOut">
              <a:rPr lang="ru-RU" smtClean="0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A43C878-CF02-4656-ADFD-8265CCD53C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CFE42E-D281-4146-A616-FBEFEFE04587}" type="datetimeFigureOut">
              <a:rPr lang="ru-RU" smtClean="0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A59DBF-7225-441B-B5E7-991B78BE95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17D6987-7155-40E5-8DD1-DEC9BD50661B}" type="datetimeFigureOut">
              <a:rPr lang="ru-RU" smtClean="0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CDA84EE7-455F-4365-95B1-3AF1893BAC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F01F509-C13E-46DB-9B49-F383D5607026}" type="datetimeFigureOut">
              <a:rPr lang="ru-RU" smtClean="0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86AD47-968D-4F5D-873F-83894E91BD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C6072D-4463-47F7-90A5-F18475F16A59}" type="datetimeFigureOut">
              <a:rPr lang="ru-RU" smtClean="0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F55661E-600B-4EFA-A79B-02D365B59F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91EE982-EAB5-42DF-8B3A-60FAC56E7BFF}" type="datetimeFigureOut">
              <a:rPr lang="ru-RU" smtClean="0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9ED8786-9297-47EE-9CC5-8EA714E4C5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2EBCD8B-EEC4-42B1-9651-00E8832FA3BA}" type="datetimeFigureOut">
              <a:rPr lang="ru-RU" smtClean="0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F0D3E25-131E-45FC-9088-04D90E6F89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217D548-9EFA-4071-8B5E-D316FBC3E22A}" type="datetimeFigureOut">
              <a:rPr lang="ru-RU" smtClean="0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C5F27E9-C24D-47FE-956D-838736DCF5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31AB4E9-399D-43E9-B320-57B845F3B249}" type="datetimeFigureOut">
              <a:rPr lang="ru-RU" smtClean="0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833D4FE-984F-40FF-844D-150BECF1FA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1B01A3C-087F-44E9-B35F-137E78915BBD}" type="datetimeFigureOut">
              <a:rPr lang="ru-RU" smtClean="0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8A09CD1-0284-4D61-9B88-481E9EDA25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blogs.mail.ru/mail/kisana60" TargetMode="External"/><Relationship Id="rId3" Type="http://schemas.openxmlformats.org/officeDocument/2006/relationships/hyperlink" Target="http://www.kudel.ru/" TargetMode="External"/><Relationship Id="rId7" Type="http://schemas.openxmlformats.org/officeDocument/2006/relationships/hyperlink" Target="http://www.liveinternet.ru/users/sveta210/rubric/1492114/page11.html" TargetMode="External"/><Relationship Id="rId2" Type="http://schemas.openxmlformats.org/officeDocument/2006/relationships/hyperlink" Target="https://www.google.r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osobie.info/forum/viewtopic.php?t=28251" TargetMode="External"/><Relationship Id="rId5" Type="http://schemas.openxmlformats.org/officeDocument/2006/relationships/hyperlink" Target="http://club.season.ru/index.php?showtopic=5078" TargetMode="External"/><Relationship Id="rId4" Type="http://schemas.openxmlformats.org/officeDocument/2006/relationships/hyperlink" Target="http://vse-sama.ru/forum/showthread.php?t=11015" TargetMode="External"/><Relationship Id="rId9" Type="http://schemas.openxmlformats.org/officeDocument/2006/relationships/hyperlink" Target="http://club.osinka.ru/topic-51297?&amp;start=6360,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mamavfartuke.ru/wp-content/uploads/2009/10/fartuk_det.JPG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hyperlink" Target="http://img0.liveinternet.ru/images/attach/c/1/55/395/55395520_77777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1.liveinternet.ru/images/attach/c/1/55/395/55395454_55.jpg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0" Type="http://schemas.openxmlformats.org/officeDocument/2006/relationships/image" Target="../media/image8.png"/><Relationship Id="rId4" Type="http://schemas.openxmlformats.org/officeDocument/2006/relationships/hyperlink" Target="http://img1.liveinternet.ru/images/attach/c/1/55/395/55395587_B5474.jpg" TargetMode="Externa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0688"/>
            <a:ext cx="9144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оделирование фартука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класс</a:t>
            </a:r>
          </a:p>
          <a:p>
            <a:pPr algn="ctr"/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95328" y="5805264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Колесникова 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атьяна Владимировна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2 г.Гулькевичи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2"/>
          <p:cNvSpPr>
            <a:spLocks noChangeArrowheads="1"/>
          </p:cNvSpPr>
          <p:nvPr/>
        </p:nvSpPr>
        <p:spPr bwMode="auto">
          <a:xfrm>
            <a:off x="611188" y="2565400"/>
            <a:ext cx="1296987" cy="11509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AutoShape 6"/>
          <p:cNvSpPr>
            <a:spLocks noChangeArrowheads="1"/>
          </p:cNvSpPr>
          <p:nvPr/>
        </p:nvSpPr>
        <p:spPr bwMode="auto">
          <a:xfrm rot="10800000">
            <a:off x="3563938" y="1989138"/>
            <a:ext cx="2305050" cy="1655762"/>
          </a:xfrm>
          <a:custGeom>
            <a:avLst/>
            <a:gdLst>
              <a:gd name="T0" fmla="*/ 215236047 w 21600"/>
              <a:gd name="T1" fmla="*/ 63461751 h 21600"/>
              <a:gd name="T2" fmla="*/ 122992034 w 21600"/>
              <a:gd name="T3" fmla="*/ 126923502 h 21600"/>
              <a:gd name="T4" fmla="*/ 30747982 w 21600"/>
              <a:gd name="T5" fmla="*/ 63461751 h 21600"/>
              <a:gd name="T6" fmla="*/ 122992034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Основа-выкройки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нагрудника</a:t>
            </a:r>
          </a:p>
        </p:txBody>
      </p:sp>
      <p:sp>
        <p:nvSpPr>
          <p:cNvPr id="10246" name="AutoShape 7"/>
          <p:cNvSpPr>
            <a:spLocks noChangeArrowheads="1"/>
          </p:cNvSpPr>
          <p:nvPr/>
        </p:nvSpPr>
        <p:spPr bwMode="auto">
          <a:xfrm rot="10800000">
            <a:off x="611188" y="2565400"/>
            <a:ext cx="1296987" cy="1152525"/>
          </a:xfrm>
          <a:custGeom>
            <a:avLst/>
            <a:gdLst>
              <a:gd name="T0" fmla="*/ 68143702 w 21600"/>
              <a:gd name="T1" fmla="*/ 30748035 h 21600"/>
              <a:gd name="T2" fmla="*/ 38939274 w 21600"/>
              <a:gd name="T3" fmla="*/ 61496017 h 21600"/>
              <a:gd name="T4" fmla="*/ 9734788 w 21600"/>
              <a:gd name="T5" fmla="*/ 30748035 h 21600"/>
              <a:gd name="T6" fmla="*/ 38939274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AutoShape 8"/>
          <p:cNvSpPr>
            <a:spLocks noChangeArrowheads="1"/>
          </p:cNvSpPr>
          <p:nvPr/>
        </p:nvSpPr>
        <p:spPr bwMode="auto">
          <a:xfrm rot="10800000">
            <a:off x="611188" y="4581525"/>
            <a:ext cx="1296987" cy="1152525"/>
          </a:xfrm>
          <a:custGeom>
            <a:avLst/>
            <a:gdLst>
              <a:gd name="T0" fmla="*/ 68143702 w 21600"/>
              <a:gd name="T1" fmla="*/ 30748035 h 21600"/>
              <a:gd name="T2" fmla="*/ 38939274 w 21600"/>
              <a:gd name="T3" fmla="*/ 61496017 h 21600"/>
              <a:gd name="T4" fmla="*/ 9734788 w 21600"/>
              <a:gd name="T5" fmla="*/ 30748035 h 21600"/>
              <a:gd name="T6" fmla="*/ 38939274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AutoShape 9"/>
          <p:cNvSpPr>
            <a:spLocks noChangeArrowheads="1"/>
          </p:cNvSpPr>
          <p:nvPr/>
        </p:nvSpPr>
        <p:spPr bwMode="auto">
          <a:xfrm rot="10800000">
            <a:off x="3851275" y="4652963"/>
            <a:ext cx="1296988" cy="1152525"/>
          </a:xfrm>
          <a:custGeom>
            <a:avLst/>
            <a:gdLst>
              <a:gd name="T0" fmla="*/ 68143815 w 21600"/>
              <a:gd name="T1" fmla="*/ 30748035 h 21600"/>
              <a:gd name="T2" fmla="*/ 38939304 w 21600"/>
              <a:gd name="T3" fmla="*/ 61496017 h 21600"/>
              <a:gd name="T4" fmla="*/ 9734856 w 21600"/>
              <a:gd name="T5" fmla="*/ 30748035 h 21600"/>
              <a:gd name="T6" fmla="*/ 38939304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AutoShape 10"/>
          <p:cNvSpPr>
            <a:spLocks noChangeArrowheads="1"/>
          </p:cNvSpPr>
          <p:nvPr/>
        </p:nvSpPr>
        <p:spPr bwMode="auto">
          <a:xfrm rot="10800000">
            <a:off x="7164388" y="4581525"/>
            <a:ext cx="1296987" cy="1152525"/>
          </a:xfrm>
          <a:custGeom>
            <a:avLst/>
            <a:gdLst>
              <a:gd name="T0" fmla="*/ 68143702 w 21600"/>
              <a:gd name="T1" fmla="*/ 30748035 h 21600"/>
              <a:gd name="T2" fmla="*/ 38939274 w 21600"/>
              <a:gd name="T3" fmla="*/ 61496017 h 21600"/>
              <a:gd name="T4" fmla="*/ 9734788 w 21600"/>
              <a:gd name="T5" fmla="*/ 30748035 h 21600"/>
              <a:gd name="T6" fmla="*/ 38939274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10251" name="AutoShape 15"/>
          <p:cNvCxnSpPr>
            <a:cxnSpLocks noChangeShapeType="1"/>
            <a:stCxn id="10247" idx="0"/>
            <a:endCxn id="10247" idx="2"/>
          </p:cNvCxnSpPr>
          <p:nvPr/>
        </p:nvCxnSpPr>
        <p:spPr bwMode="auto">
          <a:xfrm rot="10800000" flipH="1" flipV="1">
            <a:off x="774700" y="5157788"/>
            <a:ext cx="971550" cy="1587"/>
          </a:xfrm>
          <a:prstGeom prst="curvedConnector5">
            <a:avLst>
              <a:gd name="adj1" fmla="val 4898"/>
              <a:gd name="adj2" fmla="val -35200014"/>
              <a:gd name="adj3" fmla="val 93296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4067175" y="5084763"/>
            <a:ext cx="865188" cy="72072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/>
              <a:t>карман</a:t>
            </a:r>
          </a:p>
        </p:txBody>
      </p:sp>
      <p:sp>
        <p:nvSpPr>
          <p:cNvPr id="10255" name="Line 19"/>
          <p:cNvSpPr>
            <a:spLocks noChangeShapeType="1"/>
          </p:cNvSpPr>
          <p:nvPr/>
        </p:nvSpPr>
        <p:spPr bwMode="auto">
          <a:xfrm flipV="1">
            <a:off x="7164388" y="3789363"/>
            <a:ext cx="0" cy="19446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6" name="Line 20"/>
          <p:cNvSpPr>
            <a:spLocks noChangeShapeType="1"/>
          </p:cNvSpPr>
          <p:nvPr/>
        </p:nvSpPr>
        <p:spPr bwMode="auto">
          <a:xfrm flipV="1">
            <a:off x="8459788" y="3789363"/>
            <a:ext cx="0" cy="19446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7" name="Line 21"/>
          <p:cNvSpPr>
            <a:spLocks noChangeShapeType="1"/>
          </p:cNvSpPr>
          <p:nvPr/>
        </p:nvSpPr>
        <p:spPr bwMode="auto">
          <a:xfrm flipV="1">
            <a:off x="7164388" y="3716338"/>
            <a:ext cx="287337" cy="730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8" name="Line 22"/>
          <p:cNvSpPr>
            <a:spLocks noChangeShapeType="1"/>
          </p:cNvSpPr>
          <p:nvPr/>
        </p:nvSpPr>
        <p:spPr bwMode="auto">
          <a:xfrm>
            <a:off x="8172450" y="3716338"/>
            <a:ext cx="287338" cy="730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9" name="Line 23"/>
          <p:cNvSpPr>
            <a:spLocks noChangeShapeType="1"/>
          </p:cNvSpPr>
          <p:nvPr/>
        </p:nvSpPr>
        <p:spPr bwMode="auto">
          <a:xfrm>
            <a:off x="7451725" y="3716338"/>
            <a:ext cx="144463" cy="8651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0" name="Line 24"/>
          <p:cNvSpPr>
            <a:spLocks noChangeShapeType="1"/>
          </p:cNvSpPr>
          <p:nvPr/>
        </p:nvSpPr>
        <p:spPr bwMode="auto">
          <a:xfrm flipH="1">
            <a:off x="8027988" y="3716338"/>
            <a:ext cx="144462" cy="8651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1" name="Text Box 26"/>
          <p:cNvSpPr txBox="1">
            <a:spLocks noChangeArrowheads="1"/>
          </p:cNvSpPr>
          <p:nvPr/>
        </p:nvSpPr>
        <p:spPr bwMode="auto">
          <a:xfrm>
            <a:off x="4335463" y="6184900"/>
            <a:ext cx="1146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примеры</a:t>
            </a:r>
          </a:p>
        </p:txBody>
      </p:sp>
      <p:sp>
        <p:nvSpPr>
          <p:cNvPr id="10262" name="Line 27"/>
          <p:cNvSpPr>
            <a:spLocks noChangeShapeType="1"/>
          </p:cNvSpPr>
          <p:nvPr/>
        </p:nvSpPr>
        <p:spPr bwMode="auto">
          <a:xfrm flipH="1">
            <a:off x="1835150" y="2492375"/>
            <a:ext cx="7921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63" name="Line 28"/>
          <p:cNvSpPr>
            <a:spLocks noChangeShapeType="1"/>
          </p:cNvSpPr>
          <p:nvPr/>
        </p:nvSpPr>
        <p:spPr bwMode="auto">
          <a:xfrm flipH="1">
            <a:off x="755650" y="2420938"/>
            <a:ext cx="16557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64" name="Text Box 29"/>
          <p:cNvSpPr txBox="1">
            <a:spLocks noChangeArrowheads="1"/>
          </p:cNvSpPr>
          <p:nvPr/>
        </p:nvSpPr>
        <p:spPr bwMode="auto">
          <a:xfrm>
            <a:off x="2463800" y="2081213"/>
            <a:ext cx="1303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прибавить</a:t>
            </a:r>
          </a:p>
        </p:txBody>
      </p:sp>
      <p:sp>
        <p:nvSpPr>
          <p:cNvPr id="10265" name="Text Box 30"/>
          <p:cNvSpPr txBox="1">
            <a:spLocks noChangeArrowheads="1"/>
          </p:cNvSpPr>
          <p:nvPr/>
        </p:nvSpPr>
        <p:spPr bwMode="auto">
          <a:xfrm>
            <a:off x="7288213" y="1647825"/>
            <a:ext cx="10826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отрезать</a:t>
            </a:r>
          </a:p>
        </p:txBody>
      </p:sp>
      <p:sp>
        <p:nvSpPr>
          <p:cNvPr id="10266" name="Line 31"/>
          <p:cNvSpPr>
            <a:spLocks noChangeShapeType="1"/>
          </p:cNvSpPr>
          <p:nvPr/>
        </p:nvSpPr>
        <p:spPr bwMode="auto">
          <a:xfrm flipH="1">
            <a:off x="7667625" y="1989138"/>
            <a:ext cx="2889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67" name="Text Box 32"/>
          <p:cNvSpPr txBox="1">
            <a:spLocks noChangeArrowheads="1"/>
          </p:cNvSpPr>
          <p:nvPr/>
        </p:nvSpPr>
        <p:spPr bwMode="auto">
          <a:xfrm>
            <a:off x="5580063" y="4076700"/>
            <a:ext cx="1303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прибавить</a:t>
            </a:r>
          </a:p>
        </p:txBody>
      </p:sp>
      <p:sp>
        <p:nvSpPr>
          <p:cNvPr id="10268" name="Line 33"/>
          <p:cNvSpPr>
            <a:spLocks noChangeShapeType="1"/>
          </p:cNvSpPr>
          <p:nvPr/>
        </p:nvSpPr>
        <p:spPr bwMode="auto">
          <a:xfrm>
            <a:off x="6443663" y="4365625"/>
            <a:ext cx="9366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69" name="Line 34"/>
          <p:cNvSpPr>
            <a:spLocks noChangeShapeType="1"/>
          </p:cNvSpPr>
          <p:nvPr/>
        </p:nvSpPr>
        <p:spPr bwMode="auto">
          <a:xfrm>
            <a:off x="6877050" y="4221163"/>
            <a:ext cx="1366838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70" name="Text Box 35"/>
          <p:cNvSpPr txBox="1">
            <a:spLocks noChangeArrowheads="1"/>
          </p:cNvSpPr>
          <p:nvPr/>
        </p:nvSpPr>
        <p:spPr bwMode="auto">
          <a:xfrm>
            <a:off x="1979613" y="4221163"/>
            <a:ext cx="10826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отрезать</a:t>
            </a:r>
          </a:p>
        </p:txBody>
      </p:sp>
      <p:sp>
        <p:nvSpPr>
          <p:cNvPr id="10271" name="Line 36"/>
          <p:cNvSpPr>
            <a:spLocks noChangeShapeType="1"/>
          </p:cNvSpPr>
          <p:nvPr/>
        </p:nvSpPr>
        <p:spPr bwMode="auto">
          <a:xfrm flipH="1">
            <a:off x="1547813" y="4581525"/>
            <a:ext cx="64770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72" name="Text Box 37"/>
          <p:cNvSpPr txBox="1">
            <a:spLocks noChangeArrowheads="1"/>
          </p:cNvSpPr>
          <p:nvPr/>
        </p:nvSpPr>
        <p:spPr bwMode="auto">
          <a:xfrm>
            <a:off x="5200650" y="4889500"/>
            <a:ext cx="11416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добавить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карман</a:t>
            </a:r>
          </a:p>
        </p:txBody>
      </p:sp>
      <p:sp>
        <p:nvSpPr>
          <p:cNvPr id="10273" name="Line 38"/>
          <p:cNvSpPr>
            <a:spLocks noChangeShapeType="1"/>
          </p:cNvSpPr>
          <p:nvPr/>
        </p:nvSpPr>
        <p:spPr bwMode="auto">
          <a:xfrm flipH="1">
            <a:off x="4859338" y="5157788"/>
            <a:ext cx="360362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827584" y="260648"/>
            <a:ext cx="63550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ru-RU" sz="4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Нагрудник отрезной</a:t>
            </a: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 rot="10800000">
            <a:off x="7164288" y="2276872"/>
            <a:ext cx="1583755" cy="1224136"/>
          </a:xfrm>
          <a:prstGeom prst="flowChartOffpageConnector">
            <a:avLst/>
          </a:prstGeom>
          <a:solidFill>
            <a:srgbClr val="0070C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4703"/>
            <a:ext cx="8229600" cy="460851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Карман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779838" y="2060575"/>
            <a:ext cx="1655762" cy="1655763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Основа-выкройка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кармана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900113" y="2565400"/>
            <a:ext cx="1150937" cy="1150938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042988" y="4581525"/>
            <a:ext cx="1152525" cy="1223963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6804025" y="2565400"/>
            <a:ext cx="1008063" cy="115252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6443663" y="4652963"/>
            <a:ext cx="1008062" cy="115252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3779838" y="4652963"/>
            <a:ext cx="1079500" cy="115252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 rot="10800000">
            <a:off x="900113" y="2565400"/>
            <a:ext cx="1150937" cy="360363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/>
              <a:t>-</a:t>
            </a:r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H="1" flipV="1">
            <a:off x="1042988" y="5516563"/>
            <a:ext cx="576262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 flipH="1">
            <a:off x="1619250" y="5516563"/>
            <a:ext cx="576263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H="1" flipV="1">
            <a:off x="827088" y="2565400"/>
            <a:ext cx="1225550" cy="358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11278" name="AutoShape 14"/>
          <p:cNvCxnSpPr>
            <a:cxnSpLocks noChangeShapeType="1"/>
            <a:stCxn id="11273" idx="1"/>
            <a:endCxn id="11273" idx="3"/>
          </p:cNvCxnSpPr>
          <p:nvPr/>
        </p:nvCxnSpPr>
        <p:spPr bwMode="auto">
          <a:xfrm rot="10800000" flipH="1" flipV="1">
            <a:off x="3779838" y="5229225"/>
            <a:ext cx="1079500" cy="1588"/>
          </a:xfrm>
          <a:prstGeom prst="curvedConnector5">
            <a:avLst>
              <a:gd name="adj1" fmla="val -1181"/>
              <a:gd name="adj2" fmla="val 35400014"/>
              <a:gd name="adj3" fmla="val 98088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</p:cxn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6804025" y="2852738"/>
            <a:ext cx="10080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7451725" y="4652963"/>
            <a:ext cx="1008063" cy="115252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6443663" y="5589588"/>
            <a:ext cx="433387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 flipV="1">
            <a:off x="8027988" y="5589588"/>
            <a:ext cx="43180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4335463" y="6184900"/>
            <a:ext cx="1066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примеры</a:t>
            </a:r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2339752" y="5229200"/>
            <a:ext cx="1223392" cy="1223963"/>
          </a:xfrm>
          <a:prstGeom prst="flowChartOffpageConnector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 rot="5400000">
            <a:off x="5005003" y="5012221"/>
            <a:ext cx="1259582" cy="1261492"/>
          </a:xfrm>
          <a:prstGeom prst="flowChartDelay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0013" y="1587500"/>
            <a:ext cx="153987" cy="46038"/>
          </a:xfrm>
        </p:spPr>
        <p:txBody>
          <a:bodyPr>
            <a:normAutofit fontScale="90000"/>
          </a:bodyPr>
          <a:lstStyle/>
          <a:p>
            <a:r>
              <a:rPr lang="ru-RU" sz="800" dirty="0" smtClean="0"/>
              <a:t>б</a:t>
            </a:r>
            <a:endParaRPr lang="ru-RU" sz="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067944" y="1772816"/>
            <a:ext cx="507605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</a:pP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chemeClr val="bg2"/>
              </a:buClr>
              <a:buSzPct val="75000"/>
            </a:pPr>
            <a:endParaRPr kumimoji="1"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chemeClr val="bg2"/>
              </a:buClr>
              <a:buSzPct val="75000"/>
            </a:pP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20000"/>
              </a:spcBef>
              <a:buClr>
                <a:schemeClr val="bg2"/>
              </a:buClr>
              <a:buSzPct val="75000"/>
            </a:pP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20000"/>
              </a:spcBef>
              <a:buClr>
                <a:schemeClr val="bg2"/>
              </a:buClr>
              <a:buSzPct val="75000"/>
            </a:pP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Минус 34"/>
          <p:cNvSpPr/>
          <p:nvPr/>
        </p:nvSpPr>
        <p:spPr>
          <a:xfrm flipV="1">
            <a:off x="611560" y="1340768"/>
            <a:ext cx="1656184" cy="45719"/>
          </a:xfrm>
          <a:prstGeom prst="mathMinus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Arc 36"/>
          <p:cNvSpPr>
            <a:spLocks/>
          </p:cNvSpPr>
          <p:nvPr/>
        </p:nvSpPr>
        <p:spPr bwMode="auto">
          <a:xfrm rot="-10209852">
            <a:off x="1924020" y="1512850"/>
            <a:ext cx="2127607" cy="131202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4" name="Line 35"/>
          <p:cNvSpPr>
            <a:spLocks noChangeShapeType="1"/>
          </p:cNvSpPr>
          <p:nvPr/>
        </p:nvSpPr>
        <p:spPr bwMode="auto">
          <a:xfrm>
            <a:off x="2051720" y="1340768"/>
            <a:ext cx="72008" cy="5328592"/>
          </a:xfrm>
          <a:prstGeom prst="line">
            <a:avLst/>
          </a:prstGeom>
          <a:noFill/>
          <a:ln w="38100" cap="sq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7" name="Line 35"/>
          <p:cNvSpPr>
            <a:spLocks noChangeShapeType="1"/>
          </p:cNvSpPr>
          <p:nvPr/>
        </p:nvSpPr>
        <p:spPr bwMode="auto">
          <a:xfrm>
            <a:off x="3923928" y="2996952"/>
            <a:ext cx="72008" cy="3672408"/>
          </a:xfrm>
          <a:prstGeom prst="line">
            <a:avLst/>
          </a:prstGeom>
          <a:noFill/>
          <a:ln w="38100" cap="sq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8" name="Line 35"/>
          <p:cNvSpPr>
            <a:spLocks noChangeShapeType="1"/>
          </p:cNvSpPr>
          <p:nvPr/>
        </p:nvSpPr>
        <p:spPr bwMode="auto">
          <a:xfrm flipV="1">
            <a:off x="827584" y="1484784"/>
            <a:ext cx="0" cy="288032"/>
          </a:xfrm>
          <a:prstGeom prst="line">
            <a:avLst/>
          </a:prstGeom>
          <a:noFill/>
          <a:ln w="38100" cap="sq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9" name="Line 35"/>
          <p:cNvSpPr>
            <a:spLocks noChangeShapeType="1"/>
          </p:cNvSpPr>
          <p:nvPr/>
        </p:nvSpPr>
        <p:spPr bwMode="auto">
          <a:xfrm flipV="1">
            <a:off x="827584" y="6165304"/>
            <a:ext cx="0" cy="288032"/>
          </a:xfrm>
          <a:prstGeom prst="line">
            <a:avLst/>
          </a:prstGeom>
          <a:noFill/>
          <a:ln w="38100" cap="sq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0" name="Line 35"/>
          <p:cNvSpPr>
            <a:spLocks noChangeShapeType="1"/>
          </p:cNvSpPr>
          <p:nvPr/>
        </p:nvSpPr>
        <p:spPr bwMode="auto">
          <a:xfrm flipV="1">
            <a:off x="827584" y="2060848"/>
            <a:ext cx="0" cy="288032"/>
          </a:xfrm>
          <a:prstGeom prst="line">
            <a:avLst/>
          </a:prstGeom>
          <a:noFill/>
          <a:ln w="38100" cap="sq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1" name="Line 35"/>
          <p:cNvSpPr>
            <a:spLocks noChangeShapeType="1"/>
          </p:cNvSpPr>
          <p:nvPr/>
        </p:nvSpPr>
        <p:spPr bwMode="auto">
          <a:xfrm flipV="1">
            <a:off x="827584" y="2636912"/>
            <a:ext cx="0" cy="288032"/>
          </a:xfrm>
          <a:prstGeom prst="line">
            <a:avLst/>
          </a:prstGeom>
          <a:noFill/>
          <a:ln w="38100" cap="sq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" name="Line 35"/>
          <p:cNvSpPr>
            <a:spLocks noChangeShapeType="1"/>
          </p:cNvSpPr>
          <p:nvPr/>
        </p:nvSpPr>
        <p:spPr bwMode="auto">
          <a:xfrm flipV="1">
            <a:off x="827584" y="3284984"/>
            <a:ext cx="0" cy="288032"/>
          </a:xfrm>
          <a:prstGeom prst="line">
            <a:avLst/>
          </a:prstGeom>
          <a:noFill/>
          <a:ln w="38100" cap="sq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3" name="Line 35"/>
          <p:cNvSpPr>
            <a:spLocks noChangeShapeType="1"/>
          </p:cNvSpPr>
          <p:nvPr/>
        </p:nvSpPr>
        <p:spPr bwMode="auto">
          <a:xfrm flipV="1">
            <a:off x="827584" y="3789040"/>
            <a:ext cx="0" cy="288032"/>
          </a:xfrm>
          <a:prstGeom prst="line">
            <a:avLst/>
          </a:prstGeom>
          <a:noFill/>
          <a:ln w="38100" cap="sq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4" name="Line 35"/>
          <p:cNvSpPr>
            <a:spLocks noChangeShapeType="1"/>
          </p:cNvSpPr>
          <p:nvPr/>
        </p:nvSpPr>
        <p:spPr bwMode="auto">
          <a:xfrm flipV="1">
            <a:off x="827584" y="4437112"/>
            <a:ext cx="0" cy="288032"/>
          </a:xfrm>
          <a:prstGeom prst="line">
            <a:avLst/>
          </a:prstGeom>
          <a:noFill/>
          <a:ln w="38100" cap="sq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5" name="Line 35"/>
          <p:cNvSpPr>
            <a:spLocks noChangeShapeType="1"/>
          </p:cNvSpPr>
          <p:nvPr/>
        </p:nvSpPr>
        <p:spPr bwMode="auto">
          <a:xfrm flipV="1">
            <a:off x="827584" y="5085184"/>
            <a:ext cx="0" cy="288032"/>
          </a:xfrm>
          <a:prstGeom prst="line">
            <a:avLst/>
          </a:prstGeom>
          <a:noFill/>
          <a:ln w="38100" cap="sq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9" name="Line 35"/>
          <p:cNvSpPr>
            <a:spLocks noChangeShapeType="1"/>
          </p:cNvSpPr>
          <p:nvPr/>
        </p:nvSpPr>
        <p:spPr bwMode="auto">
          <a:xfrm flipV="1">
            <a:off x="827584" y="5661248"/>
            <a:ext cx="0" cy="288032"/>
          </a:xfrm>
          <a:prstGeom prst="line">
            <a:avLst/>
          </a:prstGeom>
          <a:noFill/>
          <a:ln w="38100" cap="sq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0" name="Line 35"/>
          <p:cNvSpPr>
            <a:spLocks noChangeShapeType="1"/>
          </p:cNvSpPr>
          <p:nvPr/>
        </p:nvSpPr>
        <p:spPr bwMode="auto">
          <a:xfrm flipH="1" flipV="1">
            <a:off x="827584" y="6669360"/>
            <a:ext cx="3168352" cy="0"/>
          </a:xfrm>
          <a:prstGeom prst="line">
            <a:avLst/>
          </a:prstGeom>
          <a:noFill/>
          <a:ln w="38100" cap="sq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" name="Line 35"/>
          <p:cNvSpPr>
            <a:spLocks noChangeShapeType="1"/>
          </p:cNvSpPr>
          <p:nvPr/>
        </p:nvSpPr>
        <p:spPr bwMode="auto">
          <a:xfrm flipV="1">
            <a:off x="2051720" y="3717032"/>
            <a:ext cx="1872208" cy="0"/>
          </a:xfrm>
          <a:prstGeom prst="line">
            <a:avLst/>
          </a:prstGeom>
          <a:noFill/>
          <a:ln w="38100" cap="sq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" name="Line 35"/>
          <p:cNvSpPr>
            <a:spLocks noChangeShapeType="1"/>
          </p:cNvSpPr>
          <p:nvPr/>
        </p:nvSpPr>
        <p:spPr bwMode="auto">
          <a:xfrm flipH="1">
            <a:off x="2123728" y="5085184"/>
            <a:ext cx="1800200" cy="0"/>
          </a:xfrm>
          <a:prstGeom prst="line">
            <a:avLst/>
          </a:prstGeom>
          <a:noFill/>
          <a:ln w="38100" cap="sq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331640" y="1268760"/>
            <a:ext cx="78123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Моделирование деталей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фартука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139953" y="2996952"/>
            <a:ext cx="40932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itchFamily="34" charset="0"/>
              <a:buChar char="•"/>
              <a:defRPr/>
            </a:pPr>
            <a:r>
              <a:rPr lang="ru-RU" sz="32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Нижняя часть</a:t>
            </a:r>
          </a:p>
        </p:txBody>
      </p:sp>
      <p:sp>
        <p:nvSpPr>
          <p:cNvPr id="28" name="Arc 33"/>
          <p:cNvSpPr>
            <a:spLocks/>
          </p:cNvSpPr>
          <p:nvPr/>
        </p:nvSpPr>
        <p:spPr bwMode="auto">
          <a:xfrm rot="4289547">
            <a:off x="1990318" y="4529681"/>
            <a:ext cx="2594403" cy="1434203"/>
          </a:xfrm>
          <a:custGeom>
            <a:avLst/>
            <a:gdLst>
              <a:gd name="T0" fmla="*/ 19899586 w 21600"/>
              <a:gd name="T1" fmla="*/ 0 h 18527"/>
              <a:gd name="T2" fmla="*/ 38709597 w 21600"/>
              <a:gd name="T3" fmla="*/ 33329843 h 18527"/>
              <a:gd name="T4" fmla="*/ 0 w 21600"/>
              <a:gd name="T5" fmla="*/ 33329843 h 18527"/>
              <a:gd name="T6" fmla="*/ 0 60000 65536"/>
              <a:gd name="T7" fmla="*/ 0 60000 65536"/>
              <a:gd name="T8" fmla="*/ 0 60000 65536"/>
              <a:gd name="T9" fmla="*/ 0 w 21600"/>
              <a:gd name="T10" fmla="*/ 0 h 18527"/>
              <a:gd name="T11" fmla="*/ 21600 w 21600"/>
              <a:gd name="T12" fmla="*/ 18527 h 185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8527" fill="none" extrusionOk="0">
                <a:moveTo>
                  <a:pt x="11104" y="-1"/>
                </a:moveTo>
                <a:cubicBezTo>
                  <a:pt x="17615" y="3902"/>
                  <a:pt x="21600" y="10935"/>
                  <a:pt x="21600" y="18527"/>
                </a:cubicBezTo>
              </a:path>
              <a:path w="21600" h="18527" stroke="0" extrusionOk="0">
                <a:moveTo>
                  <a:pt x="11104" y="-1"/>
                </a:moveTo>
                <a:cubicBezTo>
                  <a:pt x="17615" y="3902"/>
                  <a:pt x="21600" y="10935"/>
                  <a:pt x="21600" y="18527"/>
                </a:cubicBezTo>
                <a:lnTo>
                  <a:pt x="0" y="18527"/>
                </a:lnTo>
                <a:close/>
              </a:path>
            </a:pathLst>
          </a:custGeom>
          <a:noFill/>
          <a:ln w="3810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30" name="Прямая соединительная линия 29"/>
          <p:cNvCxnSpPr>
            <a:endCxn id="100" idx="1"/>
          </p:cNvCxnSpPr>
          <p:nvPr/>
        </p:nvCxnSpPr>
        <p:spPr>
          <a:xfrm rot="10800000" flipV="1">
            <a:off x="827584" y="5085184"/>
            <a:ext cx="3168352" cy="158417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27687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https://www.google.r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699792" y="1268760"/>
            <a:ext cx="3379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Библиография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636912"/>
            <a:ext cx="65035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http://www.kudel.ru/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http://vse-sama.ru/forum/showthread.php?t=11015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501008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http://club.season.ru/index.php?showtopic=5078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http://posobie.info/forum/viewtopic.php?t=28251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http://www.liveinternet.ru/users/sveta210/rubric/1492114/page11.html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ru-RU" sz="2400" smtClean="0">
                <a:latin typeface="Times New Roman" pitchFamily="18" charset="0"/>
                <a:cs typeface="Times New Roman" pitchFamily="18" charset="0"/>
                <a:hlinkClick r:id="rId8"/>
              </a:rPr>
              <a:t>blogs.mail.ru/mail/kisana60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ru-RU" sz="2400" smtClean="0">
                <a:latin typeface="Times New Roman" pitchFamily="18" charset="0"/>
                <a:cs typeface="Times New Roman" pitchFamily="18" charset="0"/>
                <a:hlinkClick r:id="rId9"/>
              </a:rPr>
              <a:t>http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9"/>
              </a:rPr>
              <a:t>://club.osinka.ru/topic-51297?&amp;start=6360,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80528" y="170080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Информационные ресурсы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8" name="Поле 10"/>
          <p:cNvSpPr txBox="1">
            <a:spLocks noChangeArrowheads="1"/>
          </p:cNvSpPr>
          <p:nvPr/>
        </p:nvSpPr>
        <p:spPr bwMode="auto">
          <a:xfrm>
            <a:off x="899592" y="332656"/>
            <a:ext cx="63946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Модели фартуков</a:t>
            </a:r>
          </a:p>
        </p:txBody>
      </p:sp>
      <p:pic>
        <p:nvPicPr>
          <p:cNvPr id="9" name="Picture 13" descr="Картинка 72 из 48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221163"/>
            <a:ext cx="2497138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Картинка 69 из 48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268760"/>
            <a:ext cx="249872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Картинка 71 из 489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355976" y="1268760"/>
            <a:ext cx="2587625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Картинка 21 из 489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868144" y="4230688"/>
            <a:ext cx="2627313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092280" y="1268760"/>
            <a:ext cx="16764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699792" y="1268760"/>
            <a:ext cx="16002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572000" y="4114800"/>
            <a:ext cx="16668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627784" y="4293096"/>
            <a:ext cx="1584176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Моделирование – </a:t>
            </a:r>
          </a:p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это создание новых образцов или моделей на основе изменения чертежа выкройки в соответствии с выбранной моделью;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Модель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образец изделия;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Фасон –</a:t>
            </a:r>
          </a:p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внешние черты любого изделия, определяемые формой деталей, линиями, их соотношениями, отделкой;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404664"/>
            <a:ext cx="8460432" cy="936104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СПОСОБЫ МОДЕЛИРОВАНИЯ: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700809"/>
            <a:ext cx="7978403" cy="4608512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применение художественной отделки;</a:t>
            </a:r>
          </a:p>
          <a:p>
            <a:pPr eaLnBrk="1" hangingPunct="1"/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изменение геометрических размеров и формы отдельных деталей;</a:t>
            </a:r>
          </a:p>
          <a:p>
            <a:pPr eaLnBrk="1" hangingPunct="1"/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деление фартука на части, как в лоскутном шитье, или объединение частей фартука в единые детали;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070896" y="1371918"/>
            <a:ext cx="45719" cy="112866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9756775" y="6021388"/>
          <a:ext cx="41656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ВАРИАНТЫ ОТДЕЛКИ ФАРТУКА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692696"/>
          <a:ext cx="9144000" cy="6165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5283"/>
                <a:gridCol w="7098717"/>
              </a:tblGrid>
              <a:tr h="468855"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ОТДЕЛКИ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ЕЁ ХАРАКТЕРИСТИКА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731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РУЧНЫЕ И МАШИННЫЕ ШВЫ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соединение деталей, обработка срезов и отделка изделий при помощи ручной иглы или швейной машины </a:t>
                      </a:r>
                      <a:endParaRPr lang="ru-RU" sz="2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89666"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ЛЕНТЫ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полоски ткани небольшой ширины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2432"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ТЕСЬМА</a:t>
                      </a:r>
                    </a:p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СУТАЖ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плетеная или вязаная одноцветная </a:t>
                      </a:r>
                    </a:p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или пестрая полоска, шнур</a:t>
                      </a:r>
                      <a:endParaRPr lang="ru-RU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61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АППЛИКАЦИЯ</a:t>
                      </a:r>
                    </a:p>
                    <a:p>
                      <a:pPr algn="ctr"/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рисунок или украшение, изготовленные из нашитых или наклеенных на основу лоскутков ткани </a:t>
                      </a:r>
                      <a:endParaRPr lang="ru-RU" sz="2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751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ШИТЬЕ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полоска тонкой отбеленной хлопчатобумажной ткани с отверстиями, включенными в композицию вышивки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1099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ВОЛАНЫ, РЮШИ</a:t>
                      </a:r>
                    </a:p>
                    <a:p>
                      <a:pPr algn="ctr"/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выполненные особым образом детали из той же ткани, что и весь фартук, или из другой ткани </a:t>
                      </a:r>
                    </a:p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7975" y="4581128"/>
            <a:ext cx="24860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0400" y="1988840"/>
            <a:ext cx="2133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71600" y="4365104"/>
            <a:ext cx="2143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43808" y="3501008"/>
            <a:ext cx="22098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16216" y="0"/>
            <a:ext cx="22860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5400000">
            <a:off x="2069430" y="1179042"/>
            <a:ext cx="25908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788024" y="4293096"/>
            <a:ext cx="19335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419872" y="0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427984" y="206084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95536" y="2204864"/>
            <a:ext cx="23526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0213" y="1268413"/>
            <a:ext cx="8713787" cy="6286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моделирования: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16113"/>
            <a:ext cx="8785225" cy="4537075"/>
          </a:xfrm>
          <a:noFill/>
        </p:spPr>
        <p:txBody>
          <a:bodyPr>
            <a:normAutofit lnSpcReduction="10000"/>
          </a:bodyPr>
          <a:lstStyle/>
          <a:p>
            <a:pPr marL="533400" indent="-533400" algn="just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5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При изменении линий фартука, необходимо помнить, что форма деталей не должна быть разной: если нижняя часть имеет полукруглую, треугольную, или прямоугольную форму, то карманы, или нагрудник должны иметь ту же форму.</a:t>
            </a:r>
          </a:p>
          <a:p>
            <a:pPr marL="533400" indent="-533400" algn="just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5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Если фартук шьется из пестрой ткани, отделку следует сделать одноцветной, причем она должна совпадать с одной из красок ткани. </a:t>
            </a:r>
          </a:p>
          <a:p>
            <a:pPr marL="533400" indent="-533400" algn="just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5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Чем ярче и крупнее рисунок основной ткани, тем меньше должно быть отделочной ткани. </a:t>
            </a:r>
          </a:p>
          <a:p>
            <a:pPr marL="533400" indent="-533400" algn="just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5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Ткани ярких расцветок лучше сочетать с менее ярким, белым, черным или серым цветом. </a:t>
            </a:r>
          </a:p>
          <a:p>
            <a:pPr marL="533400" indent="-533400" algn="just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5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Бледные бесцветные ткани хорошо оживить яркой отделкой: аппликация, вышивка, тесьма и т.п..</a:t>
            </a:r>
          </a:p>
          <a:p>
            <a:pPr marL="533400" indent="-533400" algn="just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ru-RU" sz="2400" b="1" dirty="0" smtClean="0">
              <a:effectLst/>
            </a:endParaRPr>
          </a:p>
          <a:p>
            <a:pPr marL="533400" indent="-53340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b="1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0013" y="1587500"/>
            <a:ext cx="153987" cy="46038"/>
          </a:xfrm>
        </p:spPr>
        <p:txBody>
          <a:bodyPr>
            <a:normAutofit fontScale="90000"/>
          </a:bodyPr>
          <a:lstStyle/>
          <a:p>
            <a:r>
              <a:rPr lang="ru-RU" sz="800" dirty="0" smtClean="0"/>
              <a:t>б</a:t>
            </a:r>
            <a:endParaRPr lang="ru-RU" sz="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067944" y="1772816"/>
            <a:ext cx="507605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</a:pP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chemeClr val="bg2"/>
              </a:buClr>
              <a:buSzPct val="75000"/>
            </a:pPr>
            <a:endParaRPr kumimoji="1"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chemeClr val="bg2"/>
              </a:buClr>
              <a:buSzPct val="75000"/>
            </a:pP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20000"/>
              </a:spcBef>
              <a:buClr>
                <a:schemeClr val="bg2"/>
              </a:buClr>
              <a:buSzPct val="75000"/>
            </a:pP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20000"/>
              </a:spcBef>
              <a:buClr>
                <a:schemeClr val="bg2"/>
              </a:buClr>
              <a:buSzPct val="75000"/>
            </a:pP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Минус 34"/>
          <p:cNvSpPr/>
          <p:nvPr/>
        </p:nvSpPr>
        <p:spPr>
          <a:xfrm flipV="1">
            <a:off x="611560" y="1340768"/>
            <a:ext cx="1656184" cy="45719"/>
          </a:xfrm>
          <a:prstGeom prst="mathMinus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Arc 36"/>
          <p:cNvSpPr>
            <a:spLocks/>
          </p:cNvSpPr>
          <p:nvPr/>
        </p:nvSpPr>
        <p:spPr bwMode="auto">
          <a:xfrm rot="-10209852">
            <a:off x="1924020" y="1512850"/>
            <a:ext cx="2127607" cy="131202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4" name="Line 35"/>
          <p:cNvSpPr>
            <a:spLocks noChangeShapeType="1"/>
          </p:cNvSpPr>
          <p:nvPr/>
        </p:nvSpPr>
        <p:spPr bwMode="auto">
          <a:xfrm>
            <a:off x="1691680" y="3284984"/>
            <a:ext cx="0" cy="1368152"/>
          </a:xfrm>
          <a:prstGeom prst="line">
            <a:avLst/>
          </a:prstGeom>
          <a:noFill/>
          <a:ln w="38100" cap="sq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7" name="Line 35"/>
          <p:cNvSpPr>
            <a:spLocks noChangeShapeType="1"/>
          </p:cNvSpPr>
          <p:nvPr/>
        </p:nvSpPr>
        <p:spPr bwMode="auto">
          <a:xfrm>
            <a:off x="3923928" y="2996952"/>
            <a:ext cx="72008" cy="3672408"/>
          </a:xfrm>
          <a:prstGeom prst="line">
            <a:avLst/>
          </a:prstGeom>
          <a:noFill/>
          <a:ln w="38100" cap="sq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8" name="Line 35"/>
          <p:cNvSpPr>
            <a:spLocks noChangeShapeType="1"/>
          </p:cNvSpPr>
          <p:nvPr/>
        </p:nvSpPr>
        <p:spPr bwMode="auto">
          <a:xfrm flipV="1">
            <a:off x="827584" y="1484784"/>
            <a:ext cx="0" cy="288032"/>
          </a:xfrm>
          <a:prstGeom prst="line">
            <a:avLst/>
          </a:prstGeom>
          <a:noFill/>
          <a:ln w="38100" cap="sq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9" name="Line 35"/>
          <p:cNvSpPr>
            <a:spLocks noChangeShapeType="1"/>
          </p:cNvSpPr>
          <p:nvPr/>
        </p:nvSpPr>
        <p:spPr bwMode="auto">
          <a:xfrm flipV="1">
            <a:off x="827584" y="6165304"/>
            <a:ext cx="0" cy="288032"/>
          </a:xfrm>
          <a:prstGeom prst="line">
            <a:avLst/>
          </a:prstGeom>
          <a:noFill/>
          <a:ln w="38100" cap="sq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0" name="Line 35"/>
          <p:cNvSpPr>
            <a:spLocks noChangeShapeType="1"/>
          </p:cNvSpPr>
          <p:nvPr/>
        </p:nvSpPr>
        <p:spPr bwMode="auto">
          <a:xfrm flipV="1">
            <a:off x="827584" y="2060848"/>
            <a:ext cx="0" cy="288032"/>
          </a:xfrm>
          <a:prstGeom prst="line">
            <a:avLst/>
          </a:prstGeom>
          <a:noFill/>
          <a:ln w="38100" cap="sq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1" name="Line 35"/>
          <p:cNvSpPr>
            <a:spLocks noChangeShapeType="1"/>
          </p:cNvSpPr>
          <p:nvPr/>
        </p:nvSpPr>
        <p:spPr bwMode="auto">
          <a:xfrm flipV="1">
            <a:off x="827584" y="2636912"/>
            <a:ext cx="0" cy="288032"/>
          </a:xfrm>
          <a:prstGeom prst="line">
            <a:avLst/>
          </a:prstGeom>
          <a:noFill/>
          <a:ln w="38100" cap="sq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" name="Line 35"/>
          <p:cNvSpPr>
            <a:spLocks noChangeShapeType="1"/>
          </p:cNvSpPr>
          <p:nvPr/>
        </p:nvSpPr>
        <p:spPr bwMode="auto">
          <a:xfrm flipV="1">
            <a:off x="827584" y="3284984"/>
            <a:ext cx="0" cy="288032"/>
          </a:xfrm>
          <a:prstGeom prst="line">
            <a:avLst/>
          </a:prstGeom>
          <a:noFill/>
          <a:ln w="38100" cap="sq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3" name="Line 35"/>
          <p:cNvSpPr>
            <a:spLocks noChangeShapeType="1"/>
          </p:cNvSpPr>
          <p:nvPr/>
        </p:nvSpPr>
        <p:spPr bwMode="auto">
          <a:xfrm flipV="1">
            <a:off x="827584" y="3789040"/>
            <a:ext cx="0" cy="288032"/>
          </a:xfrm>
          <a:prstGeom prst="line">
            <a:avLst/>
          </a:prstGeom>
          <a:noFill/>
          <a:ln w="38100" cap="sq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4" name="Line 35"/>
          <p:cNvSpPr>
            <a:spLocks noChangeShapeType="1"/>
          </p:cNvSpPr>
          <p:nvPr/>
        </p:nvSpPr>
        <p:spPr bwMode="auto">
          <a:xfrm flipV="1">
            <a:off x="827584" y="4437112"/>
            <a:ext cx="0" cy="288032"/>
          </a:xfrm>
          <a:prstGeom prst="line">
            <a:avLst/>
          </a:prstGeom>
          <a:noFill/>
          <a:ln w="38100" cap="sq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5" name="Line 35"/>
          <p:cNvSpPr>
            <a:spLocks noChangeShapeType="1"/>
          </p:cNvSpPr>
          <p:nvPr/>
        </p:nvSpPr>
        <p:spPr bwMode="auto">
          <a:xfrm flipV="1">
            <a:off x="827584" y="5085184"/>
            <a:ext cx="0" cy="288032"/>
          </a:xfrm>
          <a:prstGeom prst="line">
            <a:avLst/>
          </a:prstGeom>
          <a:noFill/>
          <a:ln w="38100" cap="sq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9" name="Line 35"/>
          <p:cNvSpPr>
            <a:spLocks noChangeShapeType="1"/>
          </p:cNvSpPr>
          <p:nvPr/>
        </p:nvSpPr>
        <p:spPr bwMode="auto">
          <a:xfrm flipV="1">
            <a:off x="827584" y="5661248"/>
            <a:ext cx="0" cy="288032"/>
          </a:xfrm>
          <a:prstGeom prst="line">
            <a:avLst/>
          </a:prstGeom>
          <a:noFill/>
          <a:ln w="38100" cap="sq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0" name="Line 35"/>
          <p:cNvSpPr>
            <a:spLocks noChangeShapeType="1"/>
          </p:cNvSpPr>
          <p:nvPr/>
        </p:nvSpPr>
        <p:spPr bwMode="auto">
          <a:xfrm flipH="1" flipV="1">
            <a:off x="827584" y="6669360"/>
            <a:ext cx="3168352" cy="0"/>
          </a:xfrm>
          <a:prstGeom prst="line">
            <a:avLst/>
          </a:prstGeom>
          <a:noFill/>
          <a:ln w="38100" cap="sq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" name="Line 35"/>
          <p:cNvSpPr>
            <a:spLocks noChangeShapeType="1"/>
          </p:cNvSpPr>
          <p:nvPr/>
        </p:nvSpPr>
        <p:spPr bwMode="auto">
          <a:xfrm flipV="1">
            <a:off x="1691680" y="3284984"/>
            <a:ext cx="1440160" cy="0"/>
          </a:xfrm>
          <a:prstGeom prst="line">
            <a:avLst/>
          </a:prstGeom>
          <a:noFill/>
          <a:ln w="38100" cap="sq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" name="Line 35"/>
          <p:cNvSpPr>
            <a:spLocks noChangeShapeType="1"/>
          </p:cNvSpPr>
          <p:nvPr/>
        </p:nvSpPr>
        <p:spPr bwMode="auto">
          <a:xfrm>
            <a:off x="3131840" y="3284984"/>
            <a:ext cx="0" cy="1368152"/>
          </a:xfrm>
          <a:prstGeom prst="line">
            <a:avLst/>
          </a:prstGeom>
          <a:noFill/>
          <a:ln w="38100" cap="sq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" name="Line 35"/>
          <p:cNvSpPr>
            <a:spLocks noChangeShapeType="1"/>
          </p:cNvSpPr>
          <p:nvPr/>
        </p:nvSpPr>
        <p:spPr bwMode="auto">
          <a:xfrm flipH="1">
            <a:off x="1691680" y="4653136"/>
            <a:ext cx="1440160" cy="0"/>
          </a:xfrm>
          <a:prstGeom prst="line">
            <a:avLst/>
          </a:prstGeom>
          <a:noFill/>
          <a:ln w="38100" cap="sq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547664" y="476672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Моделирование деталей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фартука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427984" y="2996952"/>
            <a:ext cx="37191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itchFamily="34" charset="0"/>
              <a:buChar char="•"/>
              <a:defRPr/>
            </a:pPr>
            <a:r>
              <a:rPr lang="ru-RU" sz="32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Нагрудник</a:t>
            </a:r>
          </a:p>
          <a:p>
            <a:pPr eaLnBrk="1" hangingPunct="1">
              <a:defRPr/>
            </a:pPr>
            <a:r>
              <a:rPr lang="ru-RU" sz="32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цельнокроеный</a:t>
            </a:r>
          </a:p>
        </p:txBody>
      </p:sp>
      <p:cxnSp>
        <p:nvCxnSpPr>
          <p:cNvPr id="55" name="Прямая соединительная линия 54"/>
          <p:cNvCxnSpPr>
            <a:endCxn id="68" idx="2"/>
          </p:cNvCxnSpPr>
          <p:nvPr/>
        </p:nvCxnSpPr>
        <p:spPr>
          <a:xfrm rot="16200000" flipH="1">
            <a:off x="1499911" y="1892574"/>
            <a:ext cx="1200164" cy="9654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stCxn id="87" idx="0"/>
            <a:endCxn id="68" idx="0"/>
          </p:cNvCxnSpPr>
          <p:nvPr/>
        </p:nvCxnSpPr>
        <p:spPr>
          <a:xfrm rot="5400000" flipH="1">
            <a:off x="3277676" y="2350700"/>
            <a:ext cx="29694" cy="126281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endCxn id="68" idx="0"/>
          </p:cNvCxnSpPr>
          <p:nvPr/>
        </p:nvCxnSpPr>
        <p:spPr>
          <a:xfrm rot="16200000" flipH="1">
            <a:off x="1543173" y="1849314"/>
            <a:ext cx="1626490" cy="60939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Дуга 67"/>
          <p:cNvSpPr/>
          <p:nvPr/>
        </p:nvSpPr>
        <p:spPr>
          <a:xfrm rot="10491795">
            <a:off x="2146370" y="2028084"/>
            <a:ext cx="945239" cy="941064"/>
          </a:xfrm>
          <a:prstGeom prst="arc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 rot="10800000">
            <a:off x="827585" y="2996952"/>
            <a:ext cx="3063011" cy="2969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276</TotalTime>
  <Words>355</Words>
  <Application>Microsoft Office PowerPoint</Application>
  <PresentationFormat>Экран (4:3)</PresentationFormat>
  <Paragraphs>81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СПОСОБЫ МОДЕЛИРОВАНИЯ:</vt:lpstr>
      <vt:lpstr>Презентация PowerPoint</vt:lpstr>
      <vt:lpstr>Презентация PowerPoint</vt:lpstr>
      <vt:lpstr>Правила моделирования:</vt:lpstr>
      <vt:lpstr>б</vt:lpstr>
      <vt:lpstr>Презентация PowerPoint</vt:lpstr>
      <vt:lpstr>Презентация PowerPoint</vt:lpstr>
      <vt:lpstr>б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user</cp:lastModifiedBy>
  <cp:revision>33</cp:revision>
  <dcterms:created xsi:type="dcterms:W3CDTF">2012-08-05T19:14:47Z</dcterms:created>
  <dcterms:modified xsi:type="dcterms:W3CDTF">2015-04-01T10:32:35Z</dcterms:modified>
</cp:coreProperties>
</file>